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4"/>
  </p:sldMasterIdLst>
  <p:sldIdLst>
    <p:sldId id="266" r:id="rId5"/>
    <p:sldId id="365" r:id="rId6"/>
    <p:sldId id="309" r:id="rId7"/>
    <p:sldId id="354" r:id="rId8"/>
    <p:sldId id="314" r:id="rId9"/>
    <p:sldId id="356" r:id="rId10"/>
    <p:sldId id="366" r:id="rId11"/>
    <p:sldId id="367" r:id="rId12"/>
    <p:sldId id="364" r:id="rId13"/>
    <p:sldId id="346" r:id="rId14"/>
    <p:sldId id="360" r:id="rId15"/>
  </p:sldIdLst>
  <p:sldSz cx="12192000" cy="6858000"/>
  <p:notesSz cx="9942513" cy="6761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427"/>
    <a:srgbClr val="4D5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D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4/3/2024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4/3/2024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4D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4D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noFill/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D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rgbClr val="4D5943"/>
          </a:solidFill>
          <a:latin typeface="Jost" pitchFamily="2" charset="0"/>
          <a:ea typeface="Jost" pitchFamily="2" charset="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D5943"/>
          </a:solidFill>
          <a:latin typeface="Jost" pitchFamily="2" charset="0"/>
          <a:ea typeface="Jost" pitchFamily="2" charset="0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rgbClr val="4D5943"/>
          </a:solidFill>
          <a:latin typeface="Jost" pitchFamily="2" charset="0"/>
          <a:ea typeface="Jost" pitchFamily="2" charset="0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rgbClr val="4D5943"/>
          </a:solidFill>
          <a:latin typeface="Jost" pitchFamily="2" charset="0"/>
          <a:ea typeface="Jost" pitchFamily="2" charset="0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rgbClr val="4D5943"/>
          </a:solidFill>
          <a:latin typeface="Jost" pitchFamily="2" charset="0"/>
          <a:ea typeface="Jost" pitchFamily="2" charset="0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rgbClr val="4D5943"/>
          </a:solidFill>
          <a:latin typeface="Jost" pitchFamily="2" charset="0"/>
          <a:ea typeface="Jost" pitchFamily="2" charset="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redwoodswc.com.au/logram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ools4dev.org/" TargetMode="External"/><Relationship Id="rId5" Type="http://schemas.openxmlformats.org/officeDocument/2006/relationships/hyperlink" Target="https://hbr.org/2007/11/a-leaders-framework-for-decision-making" TargetMode="Externa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dwoodswc.com.au/logframe" TargetMode="External"/><Relationship Id="rId2" Type="http://schemas.openxmlformats.org/officeDocument/2006/relationships/hyperlink" Target="mailto:tania@redwoodswc.com.au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dwoodswc.com.a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Gold colored compass">
            <a:extLst>
              <a:ext uri="{FF2B5EF4-FFF2-40B4-BE49-F238E27FC236}">
                <a16:creationId xmlns:a16="http://schemas.microsoft.com/office/drawing/2014/main" id="{91CD0F23-0D68-16C4-4574-C8ED07A3B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5708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C9CABEA-3BD9-768D-4C45-A8F3E547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3685831"/>
            <a:ext cx="3153580" cy="13581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000" b="1" dirty="0">
                <a:solidFill>
                  <a:srgbClr val="4D5943"/>
                </a:solidFill>
              </a:rPr>
              <a:t>Navigating Politics &amp; </a:t>
            </a:r>
            <a:br>
              <a:rPr lang="en-US" sz="3000" b="1" dirty="0">
                <a:solidFill>
                  <a:srgbClr val="4D5943"/>
                </a:solidFill>
              </a:rPr>
            </a:br>
            <a:r>
              <a:rPr lang="en-US" sz="3000" b="1" dirty="0">
                <a:solidFill>
                  <a:srgbClr val="4D5943"/>
                </a:solidFill>
              </a:rPr>
              <a:t>Making Informed decisions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Picture 4" descr="A logo with trees in the background&#10;&#10;Description automatically generated">
            <a:extLst>
              <a:ext uri="{FF2B5EF4-FFF2-40B4-BE49-F238E27FC236}">
                <a16:creationId xmlns:a16="http://schemas.microsoft.com/office/drawing/2014/main" id="{043CF6F4-9626-4570-FD12-5990031FE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77" y="1828020"/>
            <a:ext cx="2926080" cy="6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B75A9FD3-57C2-0D1B-3EAA-7649BF167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164" y="5892104"/>
            <a:ext cx="727272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64B11C-BE12-3919-9CAC-C579BB58FD23}"/>
              </a:ext>
            </a:extLst>
          </p:cNvPr>
          <p:cNvSpPr txBox="1"/>
          <p:nvPr/>
        </p:nvSpPr>
        <p:spPr>
          <a:xfrm>
            <a:off x="11697110" y="6583076"/>
            <a:ext cx="55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latin typeface="Jost" pitchFamily="2" charset="0"/>
                <a:ea typeface="Jost" pitchFamily="2" charset="0"/>
              </a:rPr>
              <a:t>10</a:t>
            </a:r>
          </a:p>
        </p:txBody>
      </p:sp>
      <p:pic>
        <p:nvPicPr>
          <p:cNvPr id="8" name="Graphic 7" descr="Open book with solid fill">
            <a:extLst>
              <a:ext uri="{FF2B5EF4-FFF2-40B4-BE49-F238E27FC236}">
                <a16:creationId xmlns:a16="http://schemas.microsoft.com/office/drawing/2014/main" id="{EB0CBF4D-4EAE-AE43-7A5B-1B05B93CA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2257" y="1551091"/>
            <a:ext cx="3564489" cy="3564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1E4FE4-0F65-3DBF-C20C-B3D464E89BC6}"/>
              </a:ext>
            </a:extLst>
          </p:cNvPr>
          <p:cNvSpPr txBox="1"/>
          <p:nvPr/>
        </p:nvSpPr>
        <p:spPr>
          <a:xfrm>
            <a:off x="4904768" y="2165153"/>
            <a:ext cx="6576032" cy="210289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D57427"/>
              </a:buClr>
              <a:tabLst>
                <a:tab pos="6570980" algn="r"/>
              </a:tabLst>
            </a:pPr>
            <a:r>
              <a:rPr lang="en-AU" sz="1600" b="1" dirty="0">
                <a:solidFill>
                  <a:srgbClr val="4D5943"/>
                </a:solidFill>
                <a:latin typeface="Jost" pitchFamily="2" charset="0"/>
                <a:ea typeface="Jost" pitchFamily="2" charset="0"/>
              </a:rPr>
              <a:t>Article: A Leader’s Framework for Decision Making</a:t>
            </a:r>
            <a:endParaRPr lang="en-AU" sz="1600" b="1" dirty="0">
              <a:solidFill>
                <a:srgbClr val="4D5943"/>
              </a:solidFill>
              <a:latin typeface="Jost" pitchFamily="2" charset="0"/>
              <a:ea typeface="Jost" pitchFamily="2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D57427"/>
              </a:buClr>
              <a:tabLst>
                <a:tab pos="6570980" algn="r"/>
              </a:tabLst>
            </a:pPr>
            <a:r>
              <a:rPr lang="en-AU" sz="1600" dirty="0">
                <a:solidFill>
                  <a:srgbClr val="D57427"/>
                </a:solidFill>
                <a:latin typeface="Jost" pitchFamily="2" charset="0"/>
                <a:ea typeface="Jost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https://hbr.org/2007/11/a-leaders-framework-for-decision-making</a:t>
            </a:r>
            <a:r>
              <a:rPr lang="en-AU" sz="1600" dirty="0">
                <a:solidFill>
                  <a:srgbClr val="D57427"/>
                </a:solidFill>
                <a:latin typeface="Jost" pitchFamily="2" charset="0"/>
                <a:ea typeface="Jost" pitchFamily="2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D57427"/>
              </a:buClr>
              <a:tabLst>
                <a:tab pos="6570980" algn="r"/>
              </a:tabLst>
            </a:pPr>
            <a:endParaRPr lang="en-US" sz="1600" dirty="0">
              <a:solidFill>
                <a:srgbClr val="D57427"/>
              </a:solidFill>
              <a:effectLst/>
              <a:latin typeface="Jost" pitchFamily="2" charset="0"/>
              <a:ea typeface="Jost" pitchFamily="2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D57427"/>
              </a:buClr>
              <a:tabLst>
                <a:tab pos="6570980" algn="r"/>
              </a:tabLst>
            </a:pPr>
            <a:r>
              <a:rPr lang="en-AU" sz="1600" b="1" dirty="0">
                <a:solidFill>
                  <a:srgbClr val="4D5943"/>
                </a:solidFill>
                <a:latin typeface="Jost" pitchFamily="2" charset="0"/>
                <a:ea typeface="Jost" pitchFamily="2" charset="0"/>
              </a:rPr>
              <a:t>Templates: Tools4Dev</a:t>
            </a:r>
            <a:endParaRPr lang="en-AU" sz="1600" b="1" dirty="0">
              <a:solidFill>
                <a:srgbClr val="4D5943"/>
              </a:solidFill>
              <a:latin typeface="Jost" pitchFamily="2" charset="0"/>
              <a:ea typeface="Jost" pitchFamily="2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D57427"/>
              </a:buClr>
              <a:tabLst>
                <a:tab pos="6570980" algn="r"/>
              </a:tabLst>
            </a:pPr>
            <a:r>
              <a:rPr lang="en-AU" sz="1600" dirty="0">
                <a:solidFill>
                  <a:srgbClr val="D57427"/>
                </a:solidFill>
                <a:latin typeface="Jost" pitchFamily="2" charset="0"/>
                <a:ea typeface="Jost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https://tools4dev.org/</a:t>
            </a:r>
            <a:endParaRPr lang="en-AU" sz="1600" dirty="0">
              <a:solidFill>
                <a:srgbClr val="D57427"/>
              </a:solidFill>
              <a:latin typeface="Jost" pitchFamily="2" charset="0"/>
              <a:ea typeface="Jost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D57427"/>
              </a:buClr>
              <a:tabLst>
                <a:tab pos="6570980" algn="r"/>
              </a:tabLst>
            </a:pPr>
            <a:endParaRPr lang="en-AU" sz="1600" dirty="0">
              <a:solidFill>
                <a:srgbClr val="D57427"/>
              </a:solidFill>
              <a:effectLst/>
              <a:latin typeface="Jost" pitchFamily="2" charset="0"/>
              <a:ea typeface="Jost" pitchFamily="2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D57427"/>
              </a:buClr>
              <a:tabLst>
                <a:tab pos="6570980" algn="r"/>
              </a:tabLst>
            </a:pPr>
            <a:r>
              <a:rPr lang="en-US" sz="1600" dirty="0">
                <a:effectLst/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Download Redwoods templates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D57427"/>
              </a:buClr>
              <a:tabLst>
                <a:tab pos="6570980" algn="r"/>
              </a:tabLst>
            </a:pPr>
            <a:r>
              <a:rPr lang="en-US" sz="1600" dirty="0">
                <a:solidFill>
                  <a:srgbClr val="D57427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https://redwoodswc.com.au/logframe</a:t>
            </a:r>
            <a:r>
              <a:rPr lang="en-US" sz="1600" dirty="0">
                <a:solidFill>
                  <a:srgbClr val="D57427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D57427"/>
              </a:solidFill>
              <a:effectLst/>
              <a:latin typeface="Jost" pitchFamily="2" charset="0"/>
              <a:ea typeface="Jost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95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E0F0-CEED-4F98-BD15-FCC4FF83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5321173"/>
          </a:xfrm>
        </p:spPr>
        <p:txBody>
          <a:bodyPr anchor="ctr">
            <a:normAutofit/>
          </a:bodyPr>
          <a:lstStyle/>
          <a:p>
            <a:r>
              <a:rPr lang="en-AU" sz="4800" dirty="0">
                <a:solidFill>
                  <a:srgbClr val="FFFFFF"/>
                </a:solidFill>
                <a:latin typeface="Jost" pitchFamily="2" charset="0"/>
                <a:ea typeface="Jost" pitchFamily="2" charset="0"/>
              </a:rPr>
              <a:t>Wrap up and </a:t>
            </a:r>
            <a:br>
              <a:rPr lang="en-AU" sz="4800" dirty="0">
                <a:solidFill>
                  <a:srgbClr val="FFFFFF"/>
                </a:solidFill>
                <a:latin typeface="Jost" pitchFamily="2" charset="0"/>
                <a:ea typeface="Jost" pitchFamily="2" charset="0"/>
              </a:rPr>
            </a:br>
            <a:r>
              <a:rPr lang="en-AU" sz="4800" dirty="0">
                <a:solidFill>
                  <a:srgbClr val="FFFFFF"/>
                </a:solidFill>
                <a:latin typeface="Jost" pitchFamily="2" charset="0"/>
                <a:ea typeface="Jost" pitchFamily="2" charset="0"/>
              </a:rPr>
              <a:t>Questions?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403D2A-CE78-4A5C-9CA7-48DCF8DE9B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099060" y="525294"/>
            <a:ext cx="6449473" cy="58378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None/>
              <a:tabLst>
                <a:tab pos="363538" algn="l"/>
              </a:tabLst>
            </a:pPr>
            <a:r>
              <a:rPr kumimoji="0" lang="en-AU" altLang="en-US" sz="4300" i="0" u="none" strike="noStrike" cap="none" normalizeH="0" baseline="0" dirty="0">
                <a:ln>
                  <a:noFill/>
                </a:ln>
                <a:effectLst/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Thank you for your time!</a:t>
            </a: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None/>
              <a:tabLst>
                <a:tab pos="363538" algn="l"/>
              </a:tabLst>
            </a:pPr>
            <a:r>
              <a:rPr kumimoji="0" lang="en-AU" altLang="en-US" sz="2600" i="0" u="none" strike="noStrike" cap="none" normalizeH="0" baseline="0" dirty="0">
                <a:ln>
                  <a:noFill/>
                </a:ln>
                <a:effectLst/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Let me know your thoughts: </a:t>
            </a:r>
            <a:endParaRPr kumimoji="0" lang="en-AU" altLang="en-US" sz="2600" b="1" i="0" u="none" strike="noStrike" cap="none" normalizeH="0" baseline="0" dirty="0">
              <a:ln>
                <a:noFill/>
              </a:ln>
              <a:solidFill>
                <a:srgbClr val="D57427"/>
              </a:solidFill>
              <a:effectLst/>
              <a:latin typeface="Jost" pitchFamily="2" charset="0"/>
              <a:ea typeface="Jost" pitchFamily="2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None/>
              <a:tabLst>
                <a:tab pos="363538" algn="l"/>
              </a:tabLst>
            </a:pPr>
            <a:r>
              <a:rPr kumimoji="0" lang="en-AU" altLang="en-US" sz="2600" b="1" i="0" u="none" strike="noStrike" cap="none" normalizeH="0" baseline="0" dirty="0">
                <a:ln>
                  <a:noFill/>
                </a:ln>
                <a:effectLst/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List key takea</a:t>
            </a:r>
            <a:r>
              <a:rPr lang="en-AU" altLang="en-US" sz="2600" b="1" dirty="0">
                <a:latin typeface="Jost" pitchFamily="2" charset="0"/>
                <a:cs typeface="Arial" panose="020B0604020202020204" pitchFamily="34" charset="0"/>
              </a:rPr>
              <a:t>ways from this session in the Chat</a:t>
            </a:r>
            <a:endParaRPr kumimoji="0" lang="en-AU" altLang="en-US" sz="2600" b="1" i="0" u="none" strike="noStrike" cap="none" normalizeH="0" baseline="0" dirty="0">
              <a:ln>
                <a:noFill/>
              </a:ln>
              <a:effectLst/>
              <a:latin typeface="Jost" pitchFamily="2" charset="0"/>
              <a:ea typeface="Jost" pitchFamily="2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None/>
              <a:tabLst>
                <a:tab pos="363538" algn="l"/>
              </a:tabLst>
            </a:pPr>
            <a:endParaRPr kumimoji="0" lang="en-AU" altLang="en-US" sz="2600" i="0" u="none" strike="noStrike" cap="none" normalizeH="0" baseline="0" dirty="0">
              <a:ln>
                <a:noFill/>
              </a:ln>
              <a:effectLst/>
              <a:latin typeface="Jost" pitchFamily="2" charset="0"/>
              <a:ea typeface="Jost" pitchFamily="2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None/>
              <a:tabLst>
                <a:tab pos="363538" algn="l"/>
              </a:tabLst>
            </a:pPr>
            <a:r>
              <a:rPr lang="en-AU" sz="2600" dirty="0">
                <a:latin typeface="Jost" pitchFamily="2" charset="0"/>
                <a:cs typeface="Arial" panose="020B0604020202020204" pitchFamily="34" charset="0"/>
              </a:rPr>
              <a:t>Please get in touch with feedback, further questions and comments:</a:t>
            </a:r>
            <a:endParaRPr lang="en-AU" sz="2600" dirty="0">
              <a:effectLst/>
              <a:latin typeface="Jost" pitchFamily="2" charset="0"/>
              <a:ea typeface="Jost" pitchFamily="2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AU" altLang="en-US" sz="2600" dirty="0"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Tania Krasinski, Founder &amp; Director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AU" altLang="en-US" sz="2600" dirty="0">
                <a:latin typeface="Jost" pitchFamily="2" charset="0"/>
                <a:cs typeface="Arial" panose="020B0604020202020204" pitchFamily="34" charset="0"/>
              </a:rPr>
              <a:t>Redwoods Work Collaborative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AU" altLang="en-US" sz="2600" dirty="0"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M 0435 754 456    </a:t>
            </a:r>
            <a:r>
              <a:rPr lang="en-AU" altLang="en-US" sz="2600" dirty="0">
                <a:solidFill>
                  <a:srgbClr val="D57427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tania@redwoodswc.com.au</a:t>
            </a:r>
            <a:endParaRPr lang="en-AU" altLang="en-US" sz="2600" dirty="0">
              <a:solidFill>
                <a:srgbClr val="D57427"/>
              </a:solidFill>
              <a:latin typeface="Jost" pitchFamily="2" charset="0"/>
              <a:ea typeface="Jost" pitchFamily="2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AU" altLang="en-US" sz="2600" dirty="0">
                <a:latin typeface="Jost" pitchFamily="2" charset="0"/>
                <a:cs typeface="Arial" panose="020B0604020202020204" pitchFamily="34" charset="0"/>
              </a:rPr>
              <a:t>Templates </a:t>
            </a:r>
            <a:r>
              <a:rPr lang="en-AU" altLang="en-US" sz="2200" b="1" dirty="0">
                <a:solidFill>
                  <a:srgbClr val="D57427"/>
                </a:solidFill>
                <a:latin typeface="Jost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https://redwoodswc.com.au/logframe</a:t>
            </a:r>
            <a:r>
              <a:rPr lang="en-AU" altLang="en-US" sz="2200" dirty="0">
                <a:solidFill>
                  <a:srgbClr val="D57427"/>
                </a:solidFill>
                <a:latin typeface="Jost" pitchFamily="2" charset="0"/>
                <a:cs typeface="Arial" panose="020B0604020202020204" pitchFamily="34" charset="0"/>
              </a:rPr>
              <a:t>   </a:t>
            </a:r>
            <a:endParaRPr lang="en-AU" altLang="en-US" sz="2200" dirty="0">
              <a:solidFill>
                <a:srgbClr val="D57427"/>
              </a:solidFill>
              <a:latin typeface="Jost" pitchFamily="2" charset="0"/>
              <a:ea typeface="Jost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C3B9F2-3AD8-8207-243A-224C0E691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7164" y="5892104"/>
            <a:ext cx="727272" cy="7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1F5596-C087-9414-4F84-EB0257799DB6}"/>
              </a:ext>
            </a:extLst>
          </p:cNvPr>
          <p:cNvSpPr txBox="1"/>
          <p:nvPr/>
        </p:nvSpPr>
        <p:spPr>
          <a:xfrm>
            <a:off x="11682919" y="6583076"/>
            <a:ext cx="59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t" pitchFamily="2" charset="0"/>
                <a:ea typeface="Jost" pitchFamily="2" charset="0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0492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1FB64-8004-3450-3E5E-234294940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/>
              <a:t>Acknowledgement of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76899-EB50-1AA6-06D5-7E22FA66D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58" y="2880358"/>
            <a:ext cx="5928344" cy="3376827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</a:rPr>
              <a:t>I wish to </a:t>
            </a:r>
            <a:r>
              <a:rPr lang="en-US" sz="2400" dirty="0"/>
              <a:t>acknowledge </a:t>
            </a:r>
            <a:r>
              <a:rPr lang="en-US" sz="2400" dirty="0">
                <a:effectLst/>
              </a:rPr>
              <a:t>that we are all on Aboriginal land. </a:t>
            </a:r>
          </a:p>
          <a:p>
            <a:r>
              <a:rPr lang="en-US" sz="2400" dirty="0">
                <a:effectLst/>
              </a:rPr>
              <a:t>I pay my respects to Elders past and present.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97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E0F0-CEED-4F98-BD15-FCC4FF83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2" y="1089498"/>
            <a:ext cx="3587102" cy="5018058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/>
              </a:rPr>
              <a:t>Thank you for </a:t>
            </a:r>
            <a:r>
              <a:rPr lang="en-US" b="1" dirty="0"/>
              <a:t>inviting me to present.</a:t>
            </a:r>
            <a:br>
              <a:rPr lang="en-US" b="1" dirty="0"/>
            </a:br>
            <a:br>
              <a:rPr lang="en-US" b="1" dirty="0"/>
            </a:br>
            <a:r>
              <a:rPr lang="en-US" b="1" dirty="0">
                <a:effectLst/>
              </a:rPr>
              <a:t>And Welcome!</a:t>
            </a:r>
            <a:endParaRPr lang="en-AU" sz="2400" b="1" dirty="0">
              <a:solidFill>
                <a:srgbClr val="FFFFFF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403D2A-CE78-4A5C-9CA7-48DCF8DE9B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66593" y="794966"/>
            <a:ext cx="6214207" cy="56071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ClrTx/>
              <a:buSzTx/>
              <a:buNone/>
            </a:pPr>
            <a:r>
              <a:rPr lang="en-AU" altLang="en-US" sz="2400" dirty="0">
                <a:latin typeface="Jost" pitchFamily="2" charset="0"/>
                <a:cs typeface="Arial" panose="020B0604020202020204" pitchFamily="34" charset="0"/>
              </a:rPr>
              <a:t>By the end of the session, you will be familiar with a tool to help you collate data to form compelling evidence and help communicate a strong argument or proposition to a range of stakeholders.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1671DB5-7BA2-62EB-20B9-BB3876E25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164" y="5892104"/>
            <a:ext cx="727272" cy="7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6C2F0E-DECE-7065-9EE3-253A2CAF506A}"/>
              </a:ext>
            </a:extLst>
          </p:cNvPr>
          <p:cNvSpPr txBox="1"/>
          <p:nvPr/>
        </p:nvSpPr>
        <p:spPr>
          <a:xfrm>
            <a:off x="11959771" y="6583076"/>
            <a:ext cx="29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Jost" pitchFamily="2" charset="0"/>
                <a:ea typeface="Jost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6259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E0F0-CEED-4F98-BD15-FCC4FF83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45" y="1632689"/>
            <a:ext cx="3517567" cy="2093975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en-AU" sz="8100" dirty="0">
                <a:solidFill>
                  <a:srgbClr val="FFFFFF"/>
                </a:solidFill>
                <a:latin typeface="Jost" pitchFamily="2" charset="0"/>
                <a:ea typeface="Jost" pitchFamily="2" charset="0"/>
              </a:rPr>
            </a:br>
            <a:r>
              <a:rPr lang="en-AU" sz="5300" dirty="0">
                <a:solidFill>
                  <a:srgbClr val="FFFFFF"/>
                </a:solidFill>
                <a:latin typeface="Jost" pitchFamily="2" charset="0"/>
                <a:ea typeface="Jost" pitchFamily="2" charset="0"/>
              </a:rPr>
              <a:t>About Redwoods Work Collaborative</a:t>
            </a:r>
            <a:endParaRPr lang="en-AU" sz="2200" dirty="0">
              <a:solidFill>
                <a:srgbClr val="FFFFFF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403D2A-CE78-4A5C-9CA7-48DCF8DE9B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88819" y="1422940"/>
            <a:ext cx="6437535" cy="40121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Jost" pitchFamily="2" charset="0"/>
              </a:rPr>
              <a:t>Redwoods upskills, resources and connects community </a:t>
            </a:r>
            <a:r>
              <a:rPr lang="en-US" sz="2400" dirty="0" err="1">
                <a:latin typeface="Jost" pitchFamily="2" charset="0"/>
              </a:rPr>
              <a:t>organisations</a:t>
            </a:r>
            <a:r>
              <a:rPr lang="en-US" sz="2400" dirty="0">
                <a:latin typeface="Jost" pitchFamily="2" charset="0"/>
              </a:rPr>
              <a:t>, businesses, local government and agencies so that they can get on with what they do best.</a:t>
            </a:r>
          </a:p>
          <a:p>
            <a:endParaRPr lang="en-US" sz="2400" dirty="0">
              <a:latin typeface="Jost" pitchFamily="2" charset="0"/>
            </a:endParaRPr>
          </a:p>
          <a:p>
            <a:r>
              <a:rPr lang="en-US" sz="2400" dirty="0">
                <a:latin typeface="Jost" pitchFamily="2" charset="0"/>
              </a:rPr>
              <a:t>Our services include:</a:t>
            </a:r>
          </a:p>
          <a:p>
            <a:pPr marL="360363" indent="-360363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400" dirty="0">
                <a:latin typeface="Jost" pitchFamily="2" charset="0"/>
              </a:rPr>
              <a:t>Research, consulting, problem solving.</a:t>
            </a:r>
          </a:p>
          <a:p>
            <a:pPr marL="360363" indent="-360363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400" dirty="0">
                <a:latin typeface="Jost" pitchFamily="2" charset="0"/>
              </a:rPr>
              <a:t>Value creation: grants &amp; funding alignment.</a:t>
            </a:r>
          </a:p>
          <a:p>
            <a:pPr marL="360363" indent="-360363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400" dirty="0">
                <a:latin typeface="Jost" pitchFamily="2" charset="0"/>
              </a:rPr>
              <a:t>Staff development: evidence-based decision-making best practices &amp; planning days.</a:t>
            </a:r>
          </a:p>
          <a:p>
            <a:pPr marL="360363" indent="-360363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400" dirty="0">
                <a:latin typeface="Jost" pitchFamily="2" charset="0"/>
              </a:rPr>
              <a:t>Creativity &amp; Innovation services.</a:t>
            </a:r>
          </a:p>
          <a:p>
            <a:pPr marL="360363" indent="-360363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400" dirty="0">
                <a:latin typeface="Jost" pitchFamily="2" charset="0"/>
              </a:rPr>
              <a:t>Project &amp; Event Management.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1671DB5-7BA2-62EB-20B9-BB3876E25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164" y="5892104"/>
            <a:ext cx="727272" cy="7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6C2F0E-DECE-7065-9EE3-253A2CAF506A}"/>
              </a:ext>
            </a:extLst>
          </p:cNvPr>
          <p:cNvSpPr txBox="1"/>
          <p:nvPr/>
        </p:nvSpPr>
        <p:spPr>
          <a:xfrm>
            <a:off x="11959771" y="6583076"/>
            <a:ext cx="29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Jost" pitchFamily="2" charset="0"/>
                <a:ea typeface="Jost" pitchFamily="2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F3E4F3-4627-75DF-8A93-5487945687D6}"/>
              </a:ext>
            </a:extLst>
          </p:cNvPr>
          <p:cNvSpPr txBox="1"/>
          <p:nvPr/>
        </p:nvSpPr>
        <p:spPr>
          <a:xfrm>
            <a:off x="8407586" y="6273550"/>
            <a:ext cx="2719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solidFill>
                  <a:srgbClr val="D57427"/>
                </a:solidFill>
                <a:latin typeface="Jost" pitchFamily="2" charset="0"/>
                <a:ea typeface="Jost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https://redwoodswc.com.au</a:t>
            </a:r>
            <a:r>
              <a:rPr lang="en-AU" sz="1600" b="1" dirty="0">
                <a:solidFill>
                  <a:srgbClr val="D57427"/>
                </a:solidFill>
                <a:latin typeface="Jost" pitchFamily="2" charset="0"/>
                <a:ea typeface="Jos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20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E0F0-CEED-4F98-BD15-FCC4FF83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5294313"/>
          </a:xfrm>
        </p:spPr>
        <p:txBody>
          <a:bodyPr anchor="ctr">
            <a:normAutofit/>
          </a:bodyPr>
          <a:lstStyle/>
          <a:p>
            <a:r>
              <a:rPr lang="en-AU" sz="4800" dirty="0">
                <a:solidFill>
                  <a:srgbClr val="FFFFFF"/>
                </a:solidFill>
                <a:latin typeface="Jost" pitchFamily="2" charset="0"/>
                <a:ea typeface="Jost" pitchFamily="2" charset="0"/>
              </a:rPr>
              <a:t>Why are we doing this?</a:t>
            </a:r>
            <a:endParaRPr lang="en-AU" sz="4800" dirty="0">
              <a:solidFill>
                <a:schemeClr val="bg1"/>
              </a:solidFill>
              <a:latin typeface="Jost" pitchFamily="2" charset="0"/>
              <a:ea typeface="Jost" pitchFamily="2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DB5A188B-C653-BF5D-D515-A814A1D70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164" y="5892104"/>
            <a:ext cx="727272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15C814-A055-F02F-36BA-F88FC9C5FFE9}"/>
              </a:ext>
            </a:extLst>
          </p:cNvPr>
          <p:cNvSpPr txBox="1"/>
          <p:nvPr/>
        </p:nvSpPr>
        <p:spPr>
          <a:xfrm>
            <a:off x="11959771" y="6583076"/>
            <a:ext cx="29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Jost" pitchFamily="2" charset="0"/>
                <a:ea typeface="Jost" pitchFamily="2" charset="0"/>
              </a:rPr>
              <a:t>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910F93-151D-B2A3-F815-38949AFDF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951" y="428017"/>
            <a:ext cx="6580062" cy="593387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2400" dirty="0">
                <a:effectLst/>
                <a:cs typeface="Times New Roman" panose="02020603050405020304" pitchFamily="18" charset="0"/>
              </a:rPr>
              <a:t>The community and social sector has a resilience and strength for adapting to change and there are excellent projects and programs happening. However, our work is not always understood nor valued.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AU" sz="24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2400" dirty="0">
                <a:effectLst/>
                <a:cs typeface="Times New Roman" panose="02020603050405020304" pitchFamily="18" charset="0"/>
              </a:rPr>
              <a:t>So, how do we navigate politics and make informed decisions on behalf of our communities?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AU" sz="24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2400" dirty="0">
                <a:effectLst/>
                <a:cs typeface="Times New Roman" panose="02020603050405020304" pitchFamily="18" charset="0"/>
              </a:rPr>
              <a:t>Key elements: </a:t>
            </a:r>
          </a:p>
          <a:p>
            <a:pPr marL="360363" indent="-3603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effectLst/>
                <a:cs typeface="Times New Roman" panose="02020603050405020304" pitchFamily="18" charset="0"/>
              </a:rPr>
              <a:t>collect and embed data; </a:t>
            </a:r>
          </a:p>
          <a:p>
            <a:pPr marL="360363" indent="-3603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effectLst/>
                <a:cs typeface="Times New Roman" panose="02020603050405020304" pitchFamily="18" charset="0"/>
              </a:rPr>
              <a:t>know who you are working with; and </a:t>
            </a:r>
          </a:p>
          <a:p>
            <a:pPr marL="360363" indent="-3603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effectLst/>
                <a:cs typeface="Times New Roman" panose="02020603050405020304" pitchFamily="18" charset="0"/>
              </a:rPr>
              <a:t>test risks and assumptions.</a:t>
            </a:r>
          </a:p>
        </p:txBody>
      </p:sp>
    </p:spTree>
    <p:extLst>
      <p:ext uri="{BB962C8B-B14F-4D97-AF65-F5344CB8AC3E}">
        <p14:creationId xmlns:p14="http://schemas.microsoft.com/office/powerpoint/2010/main" val="207914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88D5F3-0615-4948-2BA5-F6C1F80D2875}"/>
              </a:ext>
            </a:extLst>
          </p:cNvPr>
          <p:cNvSpPr txBox="1"/>
          <p:nvPr/>
        </p:nvSpPr>
        <p:spPr>
          <a:xfrm>
            <a:off x="1001949" y="785274"/>
            <a:ext cx="10115215" cy="68360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AU" sz="4000" b="1" dirty="0">
                <a:latin typeface="Jost" pitchFamily="2" charset="0"/>
                <a:ea typeface="Jost" pitchFamily="2" charset="0"/>
              </a:rPr>
              <a:t>Logical Framework Overview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AU" sz="1600" dirty="0">
                <a:latin typeface="Jost" pitchFamily="2" charset="0"/>
                <a:ea typeface="Jost" pitchFamily="2" charset="0"/>
              </a:rPr>
              <a:t>(Download your workbook from the link in the Chat or use a pen and blank sheet of paper)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AU" sz="2400" dirty="0">
                <a:latin typeface="Jost" pitchFamily="2" charset="0"/>
                <a:ea typeface="Jost" pitchFamily="2" charset="0"/>
              </a:rPr>
              <a:t>Start with the background, write down who, how and why are you at this point?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endParaRPr lang="en-AU" sz="4000" b="1" dirty="0">
              <a:latin typeface="Jost" pitchFamily="2" charset="0"/>
              <a:ea typeface="Jost" pitchFamily="2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B75A9FD3-57C2-0D1B-3EAA-7649BF167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164" y="5892104"/>
            <a:ext cx="727272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64B11C-BE12-3919-9CAC-C579BB58FD23}"/>
              </a:ext>
            </a:extLst>
          </p:cNvPr>
          <p:cNvSpPr txBox="1"/>
          <p:nvPr/>
        </p:nvSpPr>
        <p:spPr>
          <a:xfrm>
            <a:off x="11959771" y="6583076"/>
            <a:ext cx="29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Jost" pitchFamily="2" charset="0"/>
                <a:ea typeface="Jost" pitchFamily="2" charset="0"/>
              </a:rPr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9D3AD-D092-AF31-4168-EE77F4664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92" y="2948819"/>
            <a:ext cx="10115215" cy="29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8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36F50A-3B1E-C938-2BAA-5A9E708D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78" y="0"/>
            <a:ext cx="1093304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5C42C8-753B-BD46-8A80-09DC73791E0B}"/>
              </a:ext>
            </a:extLst>
          </p:cNvPr>
          <p:cNvSpPr txBox="1"/>
          <p:nvPr/>
        </p:nvSpPr>
        <p:spPr>
          <a:xfrm>
            <a:off x="10087583" y="1994169"/>
            <a:ext cx="1342417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000" dirty="0"/>
              <a:t>Think end game:</a:t>
            </a:r>
          </a:p>
          <a:p>
            <a:endParaRPr lang="en-AU" sz="2000" dirty="0"/>
          </a:p>
          <a:p>
            <a:r>
              <a:rPr lang="en-AU" sz="2000" dirty="0"/>
              <a:t>List your organisation’s KPIs or key outcomes.</a:t>
            </a:r>
          </a:p>
          <a:p>
            <a:endParaRPr lang="en-AU" sz="2000" dirty="0"/>
          </a:p>
          <a:p>
            <a:r>
              <a:rPr lang="en-AU" sz="2000" dirty="0"/>
              <a:t>List funder &amp; partner KPIs &amp; priorities.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2ECAA-AA4F-38BE-B9B8-C8DC20D2FD39}"/>
              </a:ext>
            </a:extLst>
          </p:cNvPr>
          <p:cNvSpPr txBox="1"/>
          <p:nvPr/>
        </p:nvSpPr>
        <p:spPr>
          <a:xfrm>
            <a:off x="7020127" y="1994169"/>
            <a:ext cx="1342417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000" dirty="0"/>
              <a:t>What change will occur following the event or project?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B39AE-9C6B-55C5-CE18-53183E76AA96}"/>
              </a:ext>
            </a:extLst>
          </p:cNvPr>
          <p:cNvSpPr txBox="1"/>
          <p:nvPr/>
        </p:nvSpPr>
        <p:spPr>
          <a:xfrm>
            <a:off x="8553855" y="1994169"/>
            <a:ext cx="1342417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000" dirty="0"/>
              <a:t>What are the steps needed to get to your end goal?</a:t>
            </a:r>
          </a:p>
          <a:p>
            <a:endParaRPr lang="en-AU" sz="2000" dirty="0"/>
          </a:p>
          <a:p>
            <a:endParaRPr lang="en-AU" sz="2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AEF056-A16F-85BE-765E-55668BF5C174}"/>
              </a:ext>
            </a:extLst>
          </p:cNvPr>
          <p:cNvCxnSpPr/>
          <p:nvPr/>
        </p:nvCxnSpPr>
        <p:spPr>
          <a:xfrm>
            <a:off x="8647889" y="3861881"/>
            <a:ext cx="1021405" cy="0"/>
          </a:xfrm>
          <a:prstGeom prst="straightConnector1">
            <a:avLst/>
          </a:prstGeom>
          <a:ln>
            <a:solidFill>
              <a:srgbClr val="D574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C14280-AB19-E352-3052-2A397217458E}"/>
              </a:ext>
            </a:extLst>
          </p:cNvPr>
          <p:cNvSpPr txBox="1"/>
          <p:nvPr/>
        </p:nvSpPr>
        <p:spPr>
          <a:xfrm>
            <a:off x="3862090" y="1994169"/>
            <a:ext cx="1468665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000" dirty="0"/>
              <a:t>Create the story of how you perceive the solution or project will work.</a:t>
            </a:r>
          </a:p>
          <a:p>
            <a:endParaRPr lang="en-AU" sz="2000" dirty="0"/>
          </a:p>
          <a:p>
            <a:r>
              <a:rPr lang="en-AU" sz="2000" dirty="0"/>
              <a:t>Then challenge the assumptions and constraints.</a:t>
            </a:r>
          </a:p>
        </p:txBody>
      </p:sp>
    </p:spTree>
    <p:extLst>
      <p:ext uri="{BB962C8B-B14F-4D97-AF65-F5344CB8AC3E}">
        <p14:creationId xmlns:p14="http://schemas.microsoft.com/office/powerpoint/2010/main" val="250036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36F50A-3B1E-C938-2BAA-5A9E708D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78" y="0"/>
            <a:ext cx="1093304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B0F89C-2FDD-4FFF-E9E3-9DF8D755685A}"/>
              </a:ext>
            </a:extLst>
          </p:cNvPr>
          <p:cNvSpPr txBox="1"/>
          <p:nvPr/>
        </p:nvSpPr>
        <p:spPr>
          <a:xfrm>
            <a:off x="3103123" y="2354094"/>
            <a:ext cx="5953328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000" b="1" dirty="0">
                <a:solidFill>
                  <a:srgbClr val="D57427"/>
                </a:solidFill>
              </a:rPr>
              <a:t>Scenario:</a:t>
            </a:r>
          </a:p>
          <a:p>
            <a:r>
              <a:rPr lang="en-AU" sz="3000" b="1" dirty="0">
                <a:solidFill>
                  <a:srgbClr val="D57427"/>
                </a:solidFill>
              </a:rPr>
              <a:t>Your program or service manager has acquired funding for a Youth Social group, supporting people with a disability.</a:t>
            </a:r>
          </a:p>
          <a:p>
            <a:r>
              <a:rPr lang="en-AU" sz="3000" b="1" dirty="0">
                <a:solidFill>
                  <a:srgbClr val="D57427"/>
                </a:solidFill>
              </a:rPr>
              <a:t>How would you plan the project using this template?</a:t>
            </a:r>
          </a:p>
        </p:txBody>
      </p:sp>
    </p:spTree>
    <p:extLst>
      <p:ext uri="{BB962C8B-B14F-4D97-AF65-F5344CB8AC3E}">
        <p14:creationId xmlns:p14="http://schemas.microsoft.com/office/powerpoint/2010/main" val="361197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88D5F3-0615-4948-2BA5-F6C1F80D2875}"/>
              </a:ext>
            </a:extLst>
          </p:cNvPr>
          <p:cNvSpPr txBox="1"/>
          <p:nvPr/>
        </p:nvSpPr>
        <p:spPr>
          <a:xfrm>
            <a:off x="4973711" y="471792"/>
            <a:ext cx="6576032" cy="52140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D57427"/>
              </a:buClr>
              <a:tabLst>
                <a:tab pos="6570980" algn="r"/>
              </a:tabLst>
            </a:pPr>
            <a:r>
              <a:rPr lang="en-AU" sz="3000" b="1" dirty="0"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Summary</a:t>
            </a:r>
            <a:endParaRPr lang="en-AU" sz="3000" b="1" dirty="0">
              <a:effectLst/>
              <a:latin typeface="Jost" pitchFamily="2" charset="0"/>
              <a:ea typeface="Jost" pitchFamily="2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D57427"/>
              </a:buClr>
              <a:tabLst>
                <a:tab pos="6570980" algn="r"/>
              </a:tabLst>
            </a:pPr>
            <a:endParaRPr lang="en-AU" sz="1100" dirty="0">
              <a:effectLst/>
              <a:latin typeface="Jost" pitchFamily="2" charset="0"/>
              <a:ea typeface="Jost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D57427"/>
              </a:buClr>
              <a:buFont typeface="Arial" panose="020B0604020202020204" pitchFamily="34" charset="0"/>
              <a:buChar char="•"/>
              <a:tabLst>
                <a:tab pos="6570980" algn="r"/>
              </a:tabLst>
            </a:pPr>
            <a:r>
              <a:rPr lang="en-AU" sz="2400" dirty="0">
                <a:effectLst/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Be clear on what the ‘Who’, ‘Why’ and ‘What’.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D57427"/>
              </a:buClr>
              <a:buFont typeface="Arial" panose="020B0604020202020204" pitchFamily="34" charset="0"/>
              <a:buChar char="•"/>
              <a:tabLst>
                <a:tab pos="6570980" algn="r"/>
              </a:tabLst>
            </a:pPr>
            <a:r>
              <a:rPr lang="en-AU" sz="2400" dirty="0"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Understand the project and stakeholders’ purpose, priorities and mission.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D57427"/>
              </a:buClr>
              <a:buFont typeface="Arial" panose="020B0604020202020204" pitchFamily="34" charset="0"/>
              <a:buChar char="•"/>
              <a:tabLst>
                <a:tab pos="6570980" algn="r"/>
              </a:tabLst>
            </a:pPr>
            <a:r>
              <a:rPr lang="en-AU" sz="2400" dirty="0"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Plot out the information in any order.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D57427"/>
              </a:buClr>
              <a:buFont typeface="Arial" panose="020B0604020202020204" pitchFamily="34" charset="0"/>
              <a:buChar char="•"/>
              <a:tabLst>
                <a:tab pos="6570980" algn="r"/>
              </a:tabLst>
            </a:pPr>
            <a:r>
              <a:rPr lang="en-AU" sz="2400" dirty="0"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Consider risks and assumptions – Is this wanted? What can go wrong? Who can block the process, when or where? How will it facilitate change? Might there be unintended consequences?</a:t>
            </a:r>
            <a:endParaRPr lang="en-AU" sz="2400" dirty="0">
              <a:effectLst/>
              <a:latin typeface="Jost" pitchFamily="2" charset="0"/>
              <a:ea typeface="Jost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D57427"/>
              </a:buClr>
              <a:buFont typeface="Arial" panose="020B0604020202020204" pitchFamily="34" charset="0"/>
              <a:buChar char="•"/>
              <a:tabLst>
                <a:tab pos="6570980" algn="r"/>
              </a:tabLst>
            </a:pPr>
            <a:r>
              <a:rPr lang="en-AU" sz="2400" dirty="0"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Include a range of evidence to back up your plan and purpose.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D57427"/>
              </a:buClr>
              <a:buFont typeface="Arial" panose="020B0604020202020204" pitchFamily="34" charset="0"/>
              <a:buChar char="•"/>
              <a:tabLst>
                <a:tab pos="6570980" algn="r"/>
              </a:tabLst>
            </a:pPr>
            <a:r>
              <a:rPr lang="en-AU" sz="2400" dirty="0"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Align each stakeholder priorities with the </a:t>
            </a:r>
            <a:br>
              <a:rPr lang="en-AU" sz="2400" dirty="0">
                <a:latin typeface="Jost" pitchFamily="2" charset="0"/>
                <a:ea typeface="Jost" pitchFamily="2" charset="0"/>
                <a:cs typeface="Arial" panose="020B0604020202020204" pitchFamily="34" charset="0"/>
              </a:rPr>
            </a:br>
            <a:r>
              <a:rPr lang="en-AU" sz="2400" dirty="0"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project objectives.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B75A9FD3-57C2-0D1B-3EAA-7649BF167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164" y="5892104"/>
            <a:ext cx="727272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64B11C-BE12-3919-9CAC-C579BB58FD23}"/>
              </a:ext>
            </a:extLst>
          </p:cNvPr>
          <p:cNvSpPr txBox="1"/>
          <p:nvPr/>
        </p:nvSpPr>
        <p:spPr>
          <a:xfrm>
            <a:off x="11721830" y="6583076"/>
            <a:ext cx="53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latin typeface="Jost" pitchFamily="2" charset="0"/>
                <a:ea typeface="Jost" pitchFamily="2" charset="0"/>
              </a:rPr>
              <a:t>9</a:t>
            </a:r>
          </a:p>
        </p:txBody>
      </p:sp>
      <p:pic>
        <p:nvPicPr>
          <p:cNvPr id="8" name="Graphic 7" descr="Clipboard Checked with solid fill">
            <a:extLst>
              <a:ext uri="{FF2B5EF4-FFF2-40B4-BE49-F238E27FC236}">
                <a16:creationId xmlns:a16="http://schemas.microsoft.com/office/drawing/2014/main" id="{EB0CBF4D-4EAE-AE43-7A5B-1B05B93CA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2257" y="1551091"/>
            <a:ext cx="3564489" cy="356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923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purl.org/dc/dcmitype/"/>
    <ds:schemaRef ds:uri="71af3243-3dd4-4a8d-8c0d-dd76da1f02a5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{BF4F9F6A-9035-4967-8B64-DD6D3A5560C7}tf11437505_win32</Template>
  <TotalTime>2605</TotalTime>
  <Words>584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Jost</vt:lpstr>
      <vt:lpstr>Speak Pro</vt:lpstr>
      <vt:lpstr>Times New Roman</vt:lpstr>
      <vt:lpstr>RetrospectVTI</vt:lpstr>
      <vt:lpstr>Navigating Politics &amp;  Making Informed decisions</vt:lpstr>
      <vt:lpstr>Acknowledgement of Country</vt:lpstr>
      <vt:lpstr>Thank you for inviting me to present.  And Welcome!</vt:lpstr>
      <vt:lpstr> About Redwoods Work Collaborative</vt:lpstr>
      <vt:lpstr>Why are we doing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 up and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(self)Employment</dc:title>
  <dc:creator>Tania Krasinski</dc:creator>
  <cp:lastModifiedBy>Tania Krasinski</cp:lastModifiedBy>
  <cp:revision>310</cp:revision>
  <cp:lastPrinted>2022-08-30T01:22:53Z</cp:lastPrinted>
  <dcterms:created xsi:type="dcterms:W3CDTF">2021-02-03T00:08:33Z</dcterms:created>
  <dcterms:modified xsi:type="dcterms:W3CDTF">2024-04-02T22:51:21Z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